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1" r:id="rId6"/>
    <p:sldId id="283" r:id="rId7"/>
    <p:sldId id="262" r:id="rId8"/>
    <p:sldId id="263" r:id="rId9"/>
    <p:sldId id="284" r:id="rId10"/>
    <p:sldId id="264" r:id="rId11"/>
    <p:sldId id="260" r:id="rId12"/>
    <p:sldId id="265" r:id="rId13"/>
    <p:sldId id="267" r:id="rId14"/>
    <p:sldId id="273" r:id="rId15"/>
    <p:sldId id="279" r:id="rId16"/>
  </p:sldIdLst>
  <p:sldSz cx="9144000" cy="6858000" type="screen4x3"/>
  <p:notesSz cx="6858000" cy="9144000"/>
  <p:embeddedFontLst>
    <p:embeddedFont>
      <p:font typeface="Quicksand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399136-28E8-42AE-B7C0-3D15929BB088}">
  <a:tblStyle styleId="{F6399136-28E8-42AE-B7C0-3D15929BB08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6972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1598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6972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9641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0461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8583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8249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0884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2607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437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9709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3871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1919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5091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1947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384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319175" y="2876425"/>
            <a:ext cx="66803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1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buNone/>
              <a:defRPr sz="1800"/>
            </a:lvl1pPr>
            <a:lvl2pPr lvl="1" rtl="0">
              <a:spcBef>
                <a:spcPts val="0"/>
              </a:spcBef>
              <a:buSzPct val="100000"/>
              <a:buNone/>
              <a:defRPr sz="1800"/>
            </a:lvl2pPr>
            <a:lvl3pPr lvl="2" rtl="0">
              <a:spcBef>
                <a:spcPts val="0"/>
              </a:spcBef>
              <a:buSzPct val="100000"/>
              <a:buNone/>
              <a:defRPr sz="1800"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cxnSp>
        <p:nvCxnSpPr>
          <p:cNvPr id="15" name="Shape 1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" name="Shape 16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633225" y="2882400"/>
            <a:ext cx="6700500" cy="1093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9pPr>
          </a:lstStyle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" name="Shape 20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208000" y="3096171"/>
            <a:ext cx="1306200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4" name="Shape 24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65474" y="1600200"/>
            <a:ext cx="33069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71569" y="1600200"/>
            <a:ext cx="33069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3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165475" y="1673975"/>
            <a:ext cx="2403599" cy="4893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3692249" y="1673975"/>
            <a:ext cx="2403599" cy="4893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6219023" y="1673975"/>
            <a:ext cx="2403599" cy="4893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1" name="Shape 41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45" name="Shape 4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6" name="Shape 46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3" name="Shape 53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key color">
    <p:bg>
      <p:bgPr>
        <a:solidFill>
          <a:srgbClr val="39C0BA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6" name="Shape 56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w="952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303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@greenleepartners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@greenleepartners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carnival.com/help-use-presentation-templat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1153712" y="176768"/>
            <a:ext cx="6680399" cy="15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Schoolhouse </a:t>
            </a:r>
            <a:r>
              <a:rPr lang="en" dirty="0" smtClean="0"/>
              <a:t>Rock!…</a:t>
            </a:r>
            <a:r>
              <a:rPr lang="en" dirty="0" smtClean="0"/>
              <a:t>it’s time for an intervention</a:t>
            </a:r>
            <a:endParaRPr lang="en" dirty="0"/>
          </a:p>
        </p:txBody>
      </p:sp>
      <p:sp>
        <p:nvSpPr>
          <p:cNvPr id="6" name="Shape 67"/>
          <p:cNvSpPr txBox="1"/>
          <p:nvPr/>
        </p:nvSpPr>
        <p:spPr>
          <a:xfrm>
            <a:off x="1153712" y="5120640"/>
            <a:ext cx="7521300" cy="11840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600" b="1" cap="small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Overview of the Pennsylvania Legislative Process and Building Relationships</a:t>
            </a:r>
          </a:p>
          <a:p>
            <a:pPr lvl="0" rtl="0">
              <a:spcBef>
                <a:spcPts val="600"/>
              </a:spcBef>
              <a:buNone/>
            </a:pPr>
            <a:r>
              <a:rPr lang="en" sz="1200" b="1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Sarah Copley, Senior Associate</a:t>
            </a:r>
          </a:p>
          <a:p>
            <a:pPr lvl="0" rtl="0">
              <a:spcBef>
                <a:spcPts val="600"/>
              </a:spcBef>
              <a:buNone/>
            </a:pPr>
            <a:r>
              <a:rPr lang="en" sz="1200" b="1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Greenlee Partners, LLC </a:t>
            </a:r>
            <a:endParaRPr lang="en" sz="1200" b="1" dirty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cap="small" dirty="0" smtClean="0"/>
              <a:t>Making, Keeping and Growing Your Relationships</a:t>
            </a:r>
            <a:endParaRPr lang="en" b="1" cap="small" dirty="0"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1165475" y="1673975"/>
            <a:ext cx="2403599" cy="489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Evaluate </a:t>
            </a:r>
            <a:endParaRPr lang="en" b="1" dirty="0"/>
          </a:p>
          <a:p>
            <a:pPr lvl="0">
              <a:spcBef>
                <a:spcPts val="0"/>
              </a:spcBef>
              <a:buNone/>
            </a:pPr>
            <a:endParaRPr lang="en" dirty="0" smtClean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Take an inventory of legislative, administrative, and </a:t>
            </a:r>
            <a:r>
              <a:rPr lang="en" dirty="0" smtClean="0"/>
              <a:t>regulatory relationships </a:t>
            </a:r>
            <a:r>
              <a:rPr lang="en" dirty="0" smtClean="0"/>
              <a:t>as well as relationships with staff</a:t>
            </a:r>
          </a:p>
          <a:p>
            <a:pPr lv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b="1" cap="small" dirty="0" smtClean="0"/>
              <a:t>Who do you know?</a:t>
            </a:r>
            <a:endParaRPr lang="en" b="1" cap="small" dirty="0"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3692249" y="1673975"/>
            <a:ext cx="2403599" cy="489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M</a:t>
            </a:r>
            <a:r>
              <a:rPr lang="en-US" b="1" dirty="0" smtClean="0"/>
              <a:t>e</a:t>
            </a:r>
            <a:r>
              <a:rPr lang="en" b="1" dirty="0" smtClean="0"/>
              <a:t>asure </a:t>
            </a:r>
            <a:endParaRPr lang="en" b="1" dirty="0"/>
          </a:p>
          <a:p>
            <a:pPr lvl="0">
              <a:spcBef>
                <a:spcPts val="0"/>
              </a:spcBef>
              <a:buNone/>
            </a:pPr>
            <a:endParaRPr lang="en" dirty="0" smtClean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Honestly rate the strength of the relationships</a:t>
            </a:r>
          </a:p>
          <a:p>
            <a:pPr lv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b="1" cap="small" dirty="0" smtClean="0"/>
              <a:t>Math doesn’t lie</a:t>
            </a:r>
            <a:endParaRPr lang="en" b="1" cap="small"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3"/>
          </p:nvPr>
        </p:nvSpPr>
        <p:spPr>
          <a:xfrm>
            <a:off x="6219023" y="1673975"/>
            <a:ext cx="2403599" cy="489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Act </a:t>
            </a:r>
            <a:endParaRPr lang="en" b="1" dirty="0"/>
          </a:p>
          <a:p>
            <a:pPr lvl="0" rtl="0">
              <a:spcBef>
                <a:spcPts val="0"/>
              </a:spcBef>
              <a:buNone/>
            </a:pPr>
            <a:endParaRPr lang="en" dirty="0" smtClean="0"/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Start to build relationships in weak areas and work to strengthen existing ones</a:t>
            </a:r>
          </a:p>
          <a:p>
            <a:pPr lvl="0">
              <a:spcBef>
                <a:spcPts val="0"/>
              </a:spcBef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r>
              <a:rPr lang="en-US" b="1" cap="small" dirty="0" smtClean="0"/>
              <a:t>Visibility, the enemy of amnesia</a:t>
            </a:r>
            <a:endParaRPr b="1" cap="small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633225" y="2882400"/>
            <a:ext cx="6700500" cy="1093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A tree with strong roots laughs at storms…</a:t>
            </a:r>
          </a:p>
          <a:p>
            <a:pPr lvl="0">
              <a:spcBef>
                <a:spcPts val="0"/>
              </a:spcBef>
              <a:buNone/>
            </a:pPr>
            <a:r>
              <a:rPr lang="en-US" sz="1400" i="0" dirty="0" smtClean="0"/>
              <a:t>(P</a:t>
            </a:r>
            <a:r>
              <a:rPr lang="en" sz="1400" i="0" dirty="0" smtClean="0"/>
              <a:t>roverb)</a:t>
            </a:r>
            <a:endParaRPr lang="en" sz="1400" i="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hape 128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6250" y="2041565"/>
            <a:ext cx="5123400" cy="3844769"/>
          </a:xfrm>
          <a:prstGeom prst="ellipse">
            <a:avLst/>
          </a:prstGeom>
          <a:noFill/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cap="small" dirty="0" smtClean="0">
                <a:solidFill>
                  <a:srgbClr val="39C0BA"/>
                </a:solidFill>
              </a:rPr>
              <a:t>Advocacy </a:t>
            </a:r>
            <a:endParaRPr lang="en" b="1" cap="small" dirty="0">
              <a:solidFill>
                <a:srgbClr val="39C0BA"/>
              </a:solidFill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801900" y="2885875"/>
            <a:ext cx="4221599" cy="2401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dirty="0" smtClean="0"/>
              <a:t>Understand what drives peop</a:t>
            </a:r>
            <a:r>
              <a:rPr lang="en-US" dirty="0" smtClean="0"/>
              <a:t>le</a:t>
            </a:r>
            <a:r>
              <a:rPr lang="en" dirty="0" smtClean="0"/>
              <a:t> and the process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endParaRPr lang="en" dirty="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dirty="0" smtClean="0"/>
              <a:t>D</a:t>
            </a:r>
            <a:r>
              <a:rPr lang="en" dirty="0" smtClean="0"/>
              <a:t>o more listening than talking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cap="small" dirty="0" smtClean="0"/>
              <a:t>Issues Management </a:t>
            </a:r>
            <a:endParaRPr lang="en" b="1" cap="small" dirty="0"/>
          </a:p>
        </p:txBody>
      </p:sp>
      <p:sp>
        <p:nvSpPr>
          <p:cNvPr id="146" name="Shape 146"/>
          <p:cNvSpPr/>
          <p:nvPr/>
        </p:nvSpPr>
        <p:spPr>
          <a:xfrm>
            <a:off x="3630807" y="2175900"/>
            <a:ext cx="2506199" cy="2506199"/>
          </a:xfrm>
          <a:prstGeom prst="ellipse">
            <a:avLst/>
          </a:prstGeom>
          <a:noFill/>
          <a:ln w="9525" cap="flat" cmpd="sng">
            <a:solidFill>
              <a:srgbClr val="F35B69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 smtClean="0">
                <a:solidFill>
                  <a:srgbClr val="F35B69"/>
                </a:solidFill>
                <a:latin typeface="Quicksand"/>
                <a:ea typeface="Quicksand"/>
                <a:cs typeface="Quicksand"/>
                <a:sym typeface="Quicksand"/>
              </a:rPr>
              <a:t>Knowledge</a:t>
            </a:r>
            <a:endParaRPr lang="en" dirty="0">
              <a:solidFill>
                <a:srgbClr val="F35B69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1369924" y="2175900"/>
            <a:ext cx="2506199" cy="2506199"/>
          </a:xfrm>
          <a:prstGeom prst="ellipse">
            <a:avLst/>
          </a:prstGeom>
          <a:noFill/>
          <a:ln w="9525" cap="flat" cmpd="sng">
            <a:solidFill>
              <a:srgbClr val="39C0BA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Credibility</a:t>
            </a:r>
            <a:endParaRPr lang="en" dirty="0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5926742" y="2175900"/>
            <a:ext cx="2506199" cy="2506199"/>
          </a:xfrm>
          <a:prstGeom prst="ellipse">
            <a:avLst/>
          </a:prstGeom>
          <a:noFill/>
          <a:ln w="9525" cap="flat" cmpd="sng">
            <a:solidFill>
              <a:srgbClr val="6D9EEB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 smtClean="0">
                <a:solidFill>
                  <a:srgbClr val="6D9EEB"/>
                </a:solidFill>
                <a:latin typeface="Quicksand"/>
                <a:ea typeface="Quicksand"/>
                <a:cs typeface="Quicksand"/>
                <a:sym typeface="Quicksand"/>
              </a:rPr>
              <a:t>Timing</a:t>
            </a:r>
            <a:endParaRPr lang="en" dirty="0">
              <a:solidFill>
                <a:srgbClr val="6D9EEB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" name="Shape 146"/>
          <p:cNvSpPr/>
          <p:nvPr/>
        </p:nvSpPr>
        <p:spPr>
          <a:xfrm>
            <a:off x="4778774" y="3495248"/>
            <a:ext cx="2506199" cy="2506199"/>
          </a:xfrm>
          <a:prstGeom prst="ellipse">
            <a:avLst/>
          </a:prstGeom>
          <a:noFill/>
          <a:ln w="9525" cap="flat" cmpd="sng">
            <a:solidFill>
              <a:schemeClr val="accent1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Quicksand"/>
                <a:ea typeface="Quicksand"/>
                <a:cs typeface="Quicksand"/>
                <a:sym typeface="Quicksand"/>
              </a:rPr>
              <a:t>Coalitions</a:t>
            </a:r>
            <a:endParaRPr lang="en" dirty="0">
              <a:solidFill>
                <a:schemeClr val="accent1">
                  <a:lumMod val="40000"/>
                  <a:lumOff val="60000"/>
                </a:schemeClr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" name="Shape 146"/>
          <p:cNvSpPr/>
          <p:nvPr/>
        </p:nvSpPr>
        <p:spPr>
          <a:xfrm>
            <a:off x="2517891" y="3586689"/>
            <a:ext cx="2506199" cy="2506199"/>
          </a:xfrm>
          <a:prstGeom prst="ellipse">
            <a:avLst/>
          </a:prstGeom>
          <a:noFill/>
          <a:ln w="9525" cap="flat" cmpd="sng">
            <a:solidFill>
              <a:schemeClr val="accent3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 smtClean="0">
                <a:solidFill>
                  <a:schemeClr val="accent3">
                    <a:lumMod val="75000"/>
                  </a:schemeClr>
                </a:solidFill>
                <a:latin typeface="Quicksand"/>
                <a:ea typeface="Quicksand"/>
                <a:cs typeface="Quicksand"/>
                <a:sym typeface="Quicksand"/>
              </a:rPr>
              <a:t>Media</a:t>
            </a:r>
            <a:endParaRPr lang="en" dirty="0">
              <a:solidFill>
                <a:schemeClr val="accent3">
                  <a:lumMod val="75000"/>
                </a:schemeClr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cap="small" dirty="0" smtClean="0"/>
              <a:t>Lobbying Vs. Campaigning </a:t>
            </a:r>
            <a:endParaRPr lang="en" b="1" cap="small" dirty="0"/>
          </a:p>
        </p:txBody>
      </p:sp>
      <p:sp>
        <p:nvSpPr>
          <p:cNvPr id="215" name="Shape 215"/>
          <p:cNvSpPr txBox="1">
            <a:spLocks noGrp="1"/>
          </p:cNvSpPr>
          <p:nvPr>
            <p:ph type="body" idx="2"/>
          </p:nvPr>
        </p:nvSpPr>
        <p:spPr>
          <a:xfrm>
            <a:off x="1165475" y="1673975"/>
            <a:ext cx="2403599" cy="160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Do</a:t>
            </a:r>
            <a:endParaRPr lang="en" b="1" dirty="0"/>
          </a:p>
          <a:p>
            <a:pPr lvl="0" rtl="0">
              <a:spcBef>
                <a:spcPts val="0"/>
              </a:spcBef>
              <a:buNone/>
            </a:pPr>
            <a:r>
              <a:rPr lang="en" sz="1200" dirty="0" smtClean="0"/>
              <a:t>Understand the rules and etiquette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 dirty="0" smtClean="0"/>
              <a:t>Expect the same of others</a:t>
            </a:r>
            <a:endParaRPr lang="en" sz="1200" dirty="0"/>
          </a:p>
        </p:txBody>
      </p:sp>
      <p:sp>
        <p:nvSpPr>
          <p:cNvPr id="216" name="Shape 216"/>
          <p:cNvSpPr txBox="1">
            <a:spLocks noGrp="1"/>
          </p:cNvSpPr>
          <p:nvPr>
            <p:ph type="body" idx="3"/>
          </p:nvPr>
        </p:nvSpPr>
        <p:spPr>
          <a:xfrm>
            <a:off x="6219024" y="1673975"/>
            <a:ext cx="2403599" cy="160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Track</a:t>
            </a:r>
            <a:endParaRPr lang="en" b="1" dirty="0"/>
          </a:p>
          <a:p>
            <a:pPr lvl="0" rtl="0">
              <a:spcBef>
                <a:spcPts val="0"/>
              </a:spcBef>
              <a:buNone/>
            </a:pPr>
            <a:r>
              <a:rPr lang="en" sz="1200" dirty="0" smtClean="0"/>
              <a:t>Document and evaluate efforts</a:t>
            </a:r>
            <a:endParaRPr lang="en" sz="1200" dirty="0"/>
          </a:p>
          <a:p>
            <a:pPr lvl="0" rtl="0">
              <a:spcBef>
                <a:spcPts val="0"/>
              </a:spcBef>
              <a:buNone/>
            </a:pPr>
            <a:endParaRPr sz="1200" dirty="0"/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1987981" y="3908316"/>
            <a:ext cx="2403599" cy="160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Campaigns</a:t>
            </a:r>
            <a:endParaRPr lang="en" b="1" dirty="0"/>
          </a:p>
          <a:p>
            <a:pPr lvl="0" rtl="0">
              <a:spcBef>
                <a:spcPts val="0"/>
              </a:spcBef>
              <a:buNone/>
            </a:pPr>
            <a:r>
              <a:rPr lang="en" sz="1200" dirty="0" smtClean="0"/>
              <a:t>What CAN’T you say and when?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 dirty="0" smtClean="0"/>
              <a:t>Benefits of engagement </a:t>
            </a:r>
            <a:endParaRPr lang="en" sz="1200" dirty="0"/>
          </a:p>
        </p:txBody>
      </p:sp>
      <p:sp>
        <p:nvSpPr>
          <p:cNvPr id="218" name="Shape 218"/>
          <p:cNvSpPr txBox="1">
            <a:spLocks noGrp="1"/>
          </p:cNvSpPr>
          <p:nvPr>
            <p:ph type="body" idx="2"/>
          </p:nvPr>
        </p:nvSpPr>
        <p:spPr>
          <a:xfrm>
            <a:off x="3569074" y="1690457"/>
            <a:ext cx="2403599" cy="160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Don’t</a:t>
            </a:r>
            <a:endParaRPr lang="en" b="1" dirty="0"/>
          </a:p>
          <a:p>
            <a:pPr lvl="0" rtl="0">
              <a:spcBef>
                <a:spcPts val="0"/>
              </a:spcBef>
              <a:buNone/>
            </a:pPr>
            <a:r>
              <a:rPr lang="en" sz="1200" dirty="0" smtClean="0"/>
              <a:t>Make common mistakes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 dirty="0" smtClean="0"/>
              <a:t>Skirt the law</a:t>
            </a:r>
            <a:endParaRPr lang="en" sz="1200" dirty="0"/>
          </a:p>
        </p:txBody>
      </p:sp>
      <p:sp>
        <p:nvSpPr>
          <p:cNvPr id="219" name="Shape 219"/>
          <p:cNvSpPr txBox="1">
            <a:spLocks noGrp="1"/>
          </p:cNvSpPr>
          <p:nvPr>
            <p:ph type="body" idx="3"/>
          </p:nvPr>
        </p:nvSpPr>
        <p:spPr>
          <a:xfrm>
            <a:off x="4588220" y="3863039"/>
            <a:ext cx="2403599" cy="160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Contributions</a:t>
            </a:r>
            <a:endParaRPr lang="en" b="1" dirty="0"/>
          </a:p>
          <a:p>
            <a:pPr lvl="0" rtl="0">
              <a:spcBef>
                <a:spcPts val="0"/>
              </a:spcBef>
              <a:buNone/>
            </a:pPr>
            <a:r>
              <a:rPr lang="en" sz="1200" dirty="0" smtClean="0"/>
              <a:t>Individuals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 dirty="0" smtClean="0"/>
              <a:t>PACs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 dirty="0" smtClean="0"/>
              <a:t>Coalitions </a:t>
            </a:r>
            <a:endParaRPr lang="en" sz="1200" dirty="0"/>
          </a:p>
          <a:p>
            <a:pPr lvl="0" rtl="0">
              <a:spcBef>
                <a:spcPts val="0"/>
              </a:spcBef>
              <a:buNone/>
            </a:pPr>
            <a:endParaRPr sz="1200" dirty="0"/>
          </a:p>
        </p:txBody>
      </p:sp>
      <p:grpSp>
        <p:nvGrpSpPr>
          <p:cNvPr id="228" name="Shape 228"/>
          <p:cNvGrpSpPr/>
          <p:nvPr/>
        </p:nvGrpSpPr>
        <p:grpSpPr>
          <a:xfrm>
            <a:off x="1321962" y="1404877"/>
            <a:ext cx="366457" cy="366436"/>
            <a:chOff x="1923675" y="1633650"/>
            <a:chExt cx="436000" cy="435975"/>
          </a:xfrm>
        </p:grpSpPr>
        <p:sp>
          <p:nvSpPr>
            <p:cNvPr id="229" name="Shape 229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35" name="Shape 235"/>
          <p:cNvSpPr/>
          <p:nvPr/>
        </p:nvSpPr>
        <p:spPr>
          <a:xfrm>
            <a:off x="2108054" y="366390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36" name="Shape 236"/>
          <p:cNvGrpSpPr/>
          <p:nvPr/>
        </p:nvGrpSpPr>
        <p:grpSpPr>
          <a:xfrm>
            <a:off x="3711955" y="1402056"/>
            <a:ext cx="299911" cy="424767"/>
            <a:chOff x="3979850" y="1598950"/>
            <a:chExt cx="356825" cy="505375"/>
          </a:xfrm>
        </p:grpSpPr>
        <p:sp>
          <p:nvSpPr>
            <p:cNvPr id="237" name="Shape 237"/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39" name="Shape 239"/>
          <p:cNvGrpSpPr/>
          <p:nvPr/>
        </p:nvGrpSpPr>
        <p:grpSpPr>
          <a:xfrm>
            <a:off x="4717042" y="3665727"/>
            <a:ext cx="395098" cy="242589"/>
            <a:chOff x="4595425" y="1707325"/>
            <a:chExt cx="470075" cy="288625"/>
          </a:xfrm>
        </p:grpSpPr>
        <p:sp>
          <p:nvSpPr>
            <p:cNvPr id="240" name="Shape 240"/>
            <p:cNvSpPr/>
            <p:nvPr/>
          </p:nvSpPr>
          <p:spPr>
            <a:xfrm>
              <a:off x="4809750" y="1707325"/>
              <a:ext cx="41425" cy="41425"/>
            </a:xfrm>
            <a:custGeom>
              <a:avLst/>
              <a:gdLst/>
              <a:ahLst/>
              <a:cxnLst/>
              <a:rect l="0" t="0" r="0" b="0"/>
              <a:pathLst>
                <a:path w="1657" h="1657" fill="none" extrusionOk="0">
                  <a:moveTo>
                    <a:pt x="0" y="829"/>
                  </a:moveTo>
                  <a:lnTo>
                    <a:pt x="0" y="829"/>
                  </a:lnTo>
                  <a:lnTo>
                    <a:pt x="25" y="658"/>
                  </a:lnTo>
                  <a:lnTo>
                    <a:pt x="73" y="512"/>
                  </a:lnTo>
                  <a:lnTo>
                    <a:pt x="146" y="366"/>
                  </a:lnTo>
                  <a:lnTo>
                    <a:pt x="244" y="244"/>
                  </a:lnTo>
                  <a:lnTo>
                    <a:pt x="366" y="147"/>
                  </a:lnTo>
                  <a:lnTo>
                    <a:pt x="512" y="74"/>
                  </a:lnTo>
                  <a:lnTo>
                    <a:pt x="658" y="25"/>
                  </a:lnTo>
                  <a:lnTo>
                    <a:pt x="828" y="1"/>
                  </a:lnTo>
                  <a:lnTo>
                    <a:pt x="828" y="1"/>
                  </a:lnTo>
                  <a:lnTo>
                    <a:pt x="999" y="25"/>
                  </a:lnTo>
                  <a:lnTo>
                    <a:pt x="1145" y="74"/>
                  </a:lnTo>
                  <a:lnTo>
                    <a:pt x="1291" y="147"/>
                  </a:lnTo>
                  <a:lnTo>
                    <a:pt x="1413" y="244"/>
                  </a:lnTo>
                  <a:lnTo>
                    <a:pt x="1510" y="366"/>
                  </a:lnTo>
                  <a:lnTo>
                    <a:pt x="1583" y="512"/>
                  </a:lnTo>
                  <a:lnTo>
                    <a:pt x="1632" y="658"/>
                  </a:lnTo>
                  <a:lnTo>
                    <a:pt x="1656" y="829"/>
                  </a:lnTo>
                  <a:lnTo>
                    <a:pt x="1656" y="829"/>
                  </a:lnTo>
                  <a:lnTo>
                    <a:pt x="1632" y="999"/>
                  </a:lnTo>
                  <a:lnTo>
                    <a:pt x="1583" y="1170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5"/>
                  </a:lnTo>
                  <a:lnTo>
                    <a:pt x="1145" y="1608"/>
                  </a:lnTo>
                  <a:lnTo>
                    <a:pt x="999" y="1657"/>
                  </a:lnTo>
                  <a:lnTo>
                    <a:pt x="828" y="1657"/>
                  </a:lnTo>
                  <a:lnTo>
                    <a:pt x="828" y="1657"/>
                  </a:lnTo>
                  <a:lnTo>
                    <a:pt x="658" y="1657"/>
                  </a:lnTo>
                  <a:lnTo>
                    <a:pt x="512" y="1608"/>
                  </a:lnTo>
                  <a:lnTo>
                    <a:pt x="366" y="1535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70"/>
                  </a:lnTo>
                  <a:lnTo>
                    <a:pt x="25" y="999"/>
                  </a:lnTo>
                  <a:lnTo>
                    <a:pt x="0" y="829"/>
                  </a:lnTo>
                  <a:lnTo>
                    <a:pt x="0" y="82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5024075" y="1761525"/>
              <a:ext cx="41425" cy="41425"/>
            </a:xfrm>
            <a:custGeom>
              <a:avLst/>
              <a:gdLst/>
              <a:ahLst/>
              <a:cxnLst/>
              <a:rect l="0" t="0" r="0" b="0"/>
              <a:pathLst>
                <a:path w="1657" h="1657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6" y="828"/>
                  </a:lnTo>
                  <a:lnTo>
                    <a:pt x="1656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4628900" y="1760300"/>
              <a:ext cx="403100" cy="177825"/>
            </a:xfrm>
            <a:custGeom>
              <a:avLst/>
              <a:gdLst/>
              <a:ahLst/>
              <a:cxnLst/>
              <a:rect l="0" t="0" r="0" b="0"/>
              <a:pathLst>
                <a:path w="16124" h="7113" fill="none" extrusionOk="0">
                  <a:moveTo>
                    <a:pt x="14663" y="7112"/>
                  </a:moveTo>
                  <a:lnTo>
                    <a:pt x="16124" y="2095"/>
                  </a:lnTo>
                  <a:lnTo>
                    <a:pt x="16124" y="2095"/>
                  </a:lnTo>
                  <a:lnTo>
                    <a:pt x="16002" y="2046"/>
                  </a:lnTo>
                  <a:lnTo>
                    <a:pt x="15880" y="1973"/>
                  </a:lnTo>
                  <a:lnTo>
                    <a:pt x="15759" y="1876"/>
                  </a:lnTo>
                  <a:lnTo>
                    <a:pt x="15661" y="1778"/>
                  </a:lnTo>
                  <a:lnTo>
                    <a:pt x="11131" y="3434"/>
                  </a:lnTo>
                  <a:lnTo>
                    <a:pt x="8403" y="0"/>
                  </a:lnTo>
                  <a:lnTo>
                    <a:pt x="8403" y="0"/>
                  </a:lnTo>
                  <a:lnTo>
                    <a:pt x="8233" y="25"/>
                  </a:lnTo>
                  <a:lnTo>
                    <a:pt x="8062" y="25"/>
                  </a:lnTo>
                  <a:lnTo>
                    <a:pt x="8062" y="25"/>
                  </a:lnTo>
                  <a:lnTo>
                    <a:pt x="7892" y="25"/>
                  </a:lnTo>
                  <a:lnTo>
                    <a:pt x="7721" y="0"/>
                  </a:lnTo>
                  <a:lnTo>
                    <a:pt x="4994" y="3434"/>
                  </a:lnTo>
                  <a:lnTo>
                    <a:pt x="464" y="1778"/>
                  </a:lnTo>
                  <a:lnTo>
                    <a:pt x="464" y="1778"/>
                  </a:lnTo>
                  <a:lnTo>
                    <a:pt x="366" y="1876"/>
                  </a:lnTo>
                  <a:lnTo>
                    <a:pt x="244" y="1973"/>
                  </a:lnTo>
                  <a:lnTo>
                    <a:pt x="123" y="2046"/>
                  </a:lnTo>
                  <a:lnTo>
                    <a:pt x="1" y="2095"/>
                  </a:lnTo>
                  <a:lnTo>
                    <a:pt x="1462" y="711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4595425" y="1761525"/>
              <a:ext cx="41425" cy="41425"/>
            </a:xfrm>
            <a:custGeom>
              <a:avLst/>
              <a:gdLst/>
              <a:ahLst/>
              <a:cxnLst/>
              <a:rect l="0" t="0" r="0" b="0"/>
              <a:pathLst>
                <a:path w="1657" h="1657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7" y="828"/>
                  </a:lnTo>
                  <a:lnTo>
                    <a:pt x="1657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4667275" y="1951475"/>
              <a:ext cx="326375" cy="44475"/>
            </a:xfrm>
            <a:custGeom>
              <a:avLst/>
              <a:gdLst/>
              <a:ahLst/>
              <a:cxnLst/>
              <a:rect l="0" t="0" r="0" b="0"/>
              <a:pathLst>
                <a:path w="13055" h="1779" fill="none" extrusionOk="0">
                  <a:moveTo>
                    <a:pt x="6527" y="1535"/>
                  </a:moveTo>
                  <a:lnTo>
                    <a:pt x="6527" y="1535"/>
                  </a:lnTo>
                  <a:lnTo>
                    <a:pt x="8232" y="1535"/>
                  </a:lnTo>
                  <a:lnTo>
                    <a:pt x="9815" y="1584"/>
                  </a:lnTo>
                  <a:lnTo>
                    <a:pt x="11252" y="1657"/>
                  </a:lnTo>
                  <a:lnTo>
                    <a:pt x="12543" y="1779"/>
                  </a:lnTo>
                  <a:lnTo>
                    <a:pt x="13054" y="1"/>
                  </a:lnTo>
                  <a:lnTo>
                    <a:pt x="0" y="1"/>
                  </a:lnTo>
                  <a:lnTo>
                    <a:pt x="512" y="1779"/>
                  </a:lnTo>
                  <a:lnTo>
                    <a:pt x="512" y="1779"/>
                  </a:lnTo>
                  <a:lnTo>
                    <a:pt x="1803" y="1681"/>
                  </a:lnTo>
                  <a:lnTo>
                    <a:pt x="3239" y="1584"/>
                  </a:lnTo>
                  <a:lnTo>
                    <a:pt x="4823" y="1535"/>
                  </a:lnTo>
                  <a:lnTo>
                    <a:pt x="6527" y="1535"/>
                  </a:lnTo>
                  <a:lnTo>
                    <a:pt x="6527" y="153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45" name="Shape 245"/>
          <p:cNvGrpSpPr/>
          <p:nvPr/>
        </p:nvGrpSpPr>
        <p:grpSpPr>
          <a:xfrm>
            <a:off x="6386411" y="1407705"/>
            <a:ext cx="369504" cy="369504"/>
            <a:chOff x="2594050" y="1631825"/>
            <a:chExt cx="439625" cy="439625"/>
          </a:xfrm>
        </p:grpSpPr>
        <p:sp>
          <p:nvSpPr>
            <p:cNvPr id="246" name="Shape 24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ctrTitle" idx="4294967295"/>
          </p:nvPr>
        </p:nvSpPr>
        <p:spPr>
          <a:xfrm>
            <a:off x="1336100" y="1679850"/>
            <a:ext cx="7337699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b="1">
                <a:solidFill>
                  <a:srgbClr val="2E3037"/>
                </a:solidFill>
              </a:rPr>
              <a:t>Thanks!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subTitle" idx="4294967295"/>
          </p:nvPr>
        </p:nvSpPr>
        <p:spPr>
          <a:xfrm>
            <a:off x="1336100" y="3022650"/>
            <a:ext cx="7337699" cy="81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>
                <a:solidFill>
                  <a:srgbClr val="F3F3F3"/>
                </a:solidFill>
              </a:rPr>
              <a:t>ANY QUESTIONS?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4294967295"/>
          </p:nvPr>
        </p:nvSpPr>
        <p:spPr>
          <a:xfrm>
            <a:off x="1336100" y="3797025"/>
            <a:ext cx="7337699" cy="113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dirty="0">
                <a:solidFill>
                  <a:srgbClr val="F3F3F3"/>
                </a:solidFill>
              </a:rPr>
              <a:t>You can find me at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 dirty="0" smtClean="0">
                <a:solidFill>
                  <a:srgbClr val="F3F3F3"/>
                </a:solidFill>
                <a:hlinkClick r:id="rId3"/>
              </a:rPr>
              <a:t>sarah@greenleepartners.com</a:t>
            </a:r>
            <a:r>
              <a:rPr lang="en" sz="2200" dirty="0" smtClean="0">
                <a:solidFill>
                  <a:srgbClr val="F3F3F3"/>
                </a:solidFill>
              </a:rPr>
              <a:t> </a:t>
            </a:r>
            <a:endParaRPr lang="en" sz="2200" dirty="0">
              <a:solidFill>
                <a:srgbClr val="F3F3F3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 idx="4294967295"/>
          </p:nvPr>
        </p:nvSpPr>
        <p:spPr>
          <a:xfrm>
            <a:off x="2002275" y="1679850"/>
            <a:ext cx="6671399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 b="1" dirty="0" smtClean="0">
                <a:solidFill>
                  <a:srgbClr val="2E3037"/>
                </a:solidFill>
              </a:rPr>
              <a:t>Hi there!</a:t>
            </a:r>
            <a:endParaRPr lang="en" sz="2200" b="1" dirty="0">
              <a:solidFill>
                <a:srgbClr val="2E3037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subTitle" idx="4294967295"/>
          </p:nvPr>
        </p:nvSpPr>
        <p:spPr>
          <a:xfrm>
            <a:off x="2002275" y="3022650"/>
            <a:ext cx="6671399" cy="81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 dirty="0">
                <a:solidFill>
                  <a:srgbClr val="F3F3F3"/>
                </a:solidFill>
              </a:rPr>
              <a:t>I </a:t>
            </a:r>
            <a:r>
              <a:rPr lang="en" sz="3600" b="1" dirty="0" smtClean="0">
                <a:solidFill>
                  <a:srgbClr val="F3F3F3"/>
                </a:solidFill>
              </a:rPr>
              <a:t>am </a:t>
            </a:r>
            <a:r>
              <a:rPr lang="en" sz="3600" b="1" dirty="0" smtClean="0"/>
              <a:t>Sarah Copley</a:t>
            </a:r>
            <a:endParaRPr lang="en" sz="3600" b="1" dirty="0">
              <a:solidFill>
                <a:srgbClr val="F3F3F3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4294967295"/>
          </p:nvPr>
        </p:nvSpPr>
        <p:spPr>
          <a:xfrm>
            <a:off x="2002275" y="3797025"/>
            <a:ext cx="6671399" cy="113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dirty="0">
                <a:solidFill>
                  <a:srgbClr val="F3F3F3"/>
                </a:solidFill>
              </a:rPr>
              <a:t>I am here because I love to give </a:t>
            </a:r>
            <a:r>
              <a:rPr lang="en" sz="2200" dirty="0" smtClean="0">
                <a:solidFill>
                  <a:srgbClr val="F3F3F3"/>
                </a:solidFill>
              </a:rPr>
              <a:t>presentations…also Leeann made me…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/>
              <a:t>More importantly, I love transportation issues!</a:t>
            </a:r>
            <a:endParaRPr lang="en" sz="2200" dirty="0"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" sz="2200" dirty="0" smtClean="0"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2200" dirty="0" smtClean="0">
                <a:solidFill>
                  <a:srgbClr val="F3F3F3"/>
                </a:solidFill>
              </a:rPr>
              <a:t>You </a:t>
            </a:r>
            <a:r>
              <a:rPr lang="en" sz="2200" dirty="0">
                <a:solidFill>
                  <a:srgbClr val="F3F3F3"/>
                </a:solidFill>
              </a:rPr>
              <a:t>can </a:t>
            </a:r>
            <a:r>
              <a:rPr lang="en" sz="2200" dirty="0" smtClean="0">
                <a:solidFill>
                  <a:srgbClr val="F3F3F3"/>
                </a:solidFill>
              </a:rPr>
              <a:t>reach me </a:t>
            </a:r>
            <a:r>
              <a:rPr lang="en" sz="2200" dirty="0">
                <a:solidFill>
                  <a:srgbClr val="F3F3F3"/>
                </a:solidFill>
              </a:rPr>
              <a:t>at </a:t>
            </a:r>
            <a:r>
              <a:rPr lang="en" sz="2200" dirty="0" smtClean="0">
                <a:solidFill>
                  <a:srgbClr val="F3F3F3"/>
                </a:solidFill>
                <a:hlinkClick r:id="rId3"/>
              </a:rPr>
              <a:t>sarah@greenleepartners.com</a:t>
            </a:r>
            <a:r>
              <a:rPr lang="en" sz="2200" dirty="0" smtClean="0">
                <a:solidFill>
                  <a:srgbClr val="F3F3F3"/>
                </a:solidFill>
              </a:rPr>
              <a:t> or 717-798-1649</a:t>
            </a:r>
            <a:endParaRPr lang="en" sz="2200" dirty="0">
              <a:solidFill>
                <a:srgbClr val="F3F3F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52" y="2686500"/>
            <a:ext cx="1215345" cy="1485000"/>
          </a:xfrm>
          <a:prstGeom prst="ellipse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165475" y="704546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 cap="small" dirty="0" smtClean="0"/>
              <a:t>Wondering what’s gonna happen?</a:t>
            </a:r>
            <a:endParaRPr lang="en" sz="2400" b="1" cap="small" dirty="0"/>
          </a:p>
        </p:txBody>
      </p:sp>
      <p:sp>
        <p:nvSpPr>
          <p:cNvPr id="67" name="Shape 67"/>
          <p:cNvSpPr txBox="1"/>
          <p:nvPr/>
        </p:nvSpPr>
        <p:spPr>
          <a:xfrm>
            <a:off x="1165475" y="1733550"/>
            <a:ext cx="7521300" cy="82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200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You’re not alone!</a:t>
            </a:r>
          </a:p>
          <a:p>
            <a:pPr lvl="0" rtl="0">
              <a:spcBef>
                <a:spcPts val="600"/>
              </a:spcBef>
              <a:buNone/>
            </a:pPr>
            <a:r>
              <a:rPr lang="en" sz="1200" b="1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How about an agenda?</a:t>
            </a:r>
            <a:endParaRPr lang="en" sz="1200" b="1" dirty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1165475" y="2721150"/>
            <a:ext cx="3451799" cy="220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600" b="1" cap="small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Legislative Process</a:t>
            </a:r>
            <a:endParaRPr lang="en" sz="1600" b="1" cap="small" dirty="0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600"/>
              </a:spcBef>
              <a:buNone/>
            </a:pPr>
            <a:r>
              <a:rPr lang="en" sz="1200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How does a bill become a law?</a:t>
            </a:r>
            <a:endParaRPr lang="en" sz="1200" dirty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Rules</a:t>
            </a:r>
          </a:p>
          <a:p>
            <a:pPr lvl="0" rtl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Role of the Administration &amp; Departments</a:t>
            </a:r>
            <a:endParaRPr lang="en" sz="1200" dirty="0" smtClean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600"/>
              </a:spcBef>
              <a:buNone/>
            </a:pPr>
            <a:endParaRPr lang="en" sz="1200" dirty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5084225" y="2721150"/>
            <a:ext cx="3602399" cy="220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600" b="1" cap="small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Relationships</a:t>
            </a:r>
            <a:endParaRPr lang="en" sz="1600" b="1" cap="small" dirty="0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600"/>
              </a:spcBef>
              <a:buNone/>
            </a:pPr>
            <a:r>
              <a:rPr lang="en" sz="1200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Not the dating kind…the professional kind</a:t>
            </a:r>
            <a:endParaRPr lang="en" sz="1200" dirty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600"/>
              </a:spcBef>
              <a:buNone/>
            </a:pPr>
            <a:r>
              <a:rPr lang="en" sz="1200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Relationship Building</a:t>
            </a:r>
          </a:p>
          <a:p>
            <a:pPr lvl="0" rtl="0">
              <a:spcBef>
                <a:spcPts val="600"/>
              </a:spcBef>
              <a:buNone/>
            </a:pPr>
            <a:r>
              <a:rPr lang="en" sz="1200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Advocacy &amp; Lobbying</a:t>
            </a:r>
            <a:endParaRPr lang="en" sz="1200" dirty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1165475" y="4896525"/>
            <a:ext cx="7521300" cy="82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200" b="1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Resources</a:t>
            </a:r>
          </a:p>
          <a:p>
            <a:pPr lvl="0" rtl="0">
              <a:buNone/>
            </a:pPr>
            <a:r>
              <a:rPr lang="en" sz="1200" b="1" u="sng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  <a:hlinkClick r:id="rId3"/>
              </a:rPr>
              <a:t>www.palobbyingservices.state.pa.us</a:t>
            </a:r>
          </a:p>
          <a:p>
            <a:pPr lvl="0" rtl="0">
              <a:buNone/>
            </a:pPr>
            <a:r>
              <a:rPr lang="en" sz="1200" b="1" u="sng" dirty="0" smtClean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  <a:hlinkClick r:id="rId3"/>
              </a:rPr>
              <a:t>www.legis.state.pa.us</a:t>
            </a:r>
            <a:endParaRPr lang="en" sz="1200" b="1" u="sng" dirty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  <a:hlinkClick r:id="rId3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cap="small" dirty="0" smtClean="0"/>
              <a:t>Legislative Process</a:t>
            </a:r>
            <a:endParaRPr lang="en" cap="small" dirty="0"/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Bill didn’t have it </a:t>
            </a:r>
            <a:r>
              <a:rPr lang="en" i="1" dirty="0" smtClean="0"/>
              <a:t>completely</a:t>
            </a:r>
            <a:r>
              <a:rPr lang="en" dirty="0" smtClean="0"/>
              <a:t> wrong…</a:t>
            </a:r>
            <a:endParaRPr lang="en" dirty="0"/>
          </a:p>
        </p:txBody>
      </p:sp>
      <p:sp>
        <p:nvSpPr>
          <p:cNvPr id="85" name="Shape 85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cap="small" dirty="0" smtClean="0">
                <a:solidFill>
                  <a:srgbClr val="39C0BA"/>
                </a:solidFill>
              </a:rPr>
              <a:t>I’m just a bill…yes, I’m only a bill…and I’m sitting here on Capitol Hill</a:t>
            </a:r>
            <a:endParaRPr lang="en" b="1" cap="small" dirty="0">
              <a:solidFill>
                <a:srgbClr val="39C0BA"/>
              </a:solidFill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 cap="small" dirty="0" smtClean="0"/>
              <a:t>Drafting &amp; Filing a Bill</a:t>
            </a:r>
            <a:endParaRPr lang="en" sz="2400" b="1" cap="small" dirty="0"/>
          </a:p>
          <a:p>
            <a:pPr marL="457200" lvl="0" indent="-228600" rtl="0">
              <a:spcBef>
                <a:spcPts val="0"/>
              </a:spcBef>
            </a:pPr>
            <a:r>
              <a:rPr lang="en" sz="2400" dirty="0" smtClean="0"/>
              <a:t>Co-sponsorship Memos</a:t>
            </a:r>
            <a:endParaRPr lang="en" sz="2400" dirty="0"/>
          </a:p>
          <a:p>
            <a:pPr marL="457200" lvl="0" indent="-228600" rtl="0">
              <a:spcBef>
                <a:spcPts val="0"/>
              </a:spcBef>
            </a:pPr>
            <a:r>
              <a:rPr lang="en" sz="2400" dirty="0" smtClean="0"/>
              <a:t>Bill Filing</a:t>
            </a:r>
            <a:endParaRPr lang="en" sz="2400" dirty="0"/>
          </a:p>
          <a:p>
            <a:pPr marL="457200" lvl="0" indent="-228600" rtl="0">
              <a:spcBef>
                <a:spcPts val="0"/>
              </a:spcBef>
            </a:pPr>
            <a:r>
              <a:rPr lang="en" sz="2400" dirty="0" smtClean="0"/>
              <a:t>Referral to Standing Committee</a:t>
            </a:r>
            <a:endParaRPr lang="en" sz="24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endParaRPr sz="2400" dirty="0"/>
          </a:p>
          <a:p>
            <a:pPr lvl="0">
              <a:spcBef>
                <a:spcPts val="0"/>
              </a:spcBef>
              <a:buNone/>
            </a:pPr>
            <a:r>
              <a:rPr lang="en" sz="2400" b="1" cap="small" dirty="0" smtClean="0"/>
              <a:t>Bill Consideration</a:t>
            </a:r>
          </a:p>
          <a:p>
            <a:pPr marL="457200" lvl="0" indent="-228600">
              <a:spcBef>
                <a:spcPts val="0"/>
              </a:spcBef>
            </a:pPr>
            <a:r>
              <a:rPr lang="en" sz="2400" dirty="0" smtClean="0"/>
              <a:t>Committee Meeting Consideration</a:t>
            </a:r>
          </a:p>
          <a:p>
            <a:pPr marL="457200" lvl="0" indent="-228600">
              <a:spcBef>
                <a:spcPts val="0"/>
              </a:spcBef>
            </a:pPr>
            <a:r>
              <a:rPr lang="en" sz="2400" dirty="0" smtClean="0"/>
              <a:t>First Consideration</a:t>
            </a:r>
          </a:p>
          <a:p>
            <a:pPr marL="457200" lvl="0" indent="-228600">
              <a:spcBef>
                <a:spcPts val="0"/>
              </a:spcBef>
            </a:pPr>
            <a:r>
              <a:rPr lang="en" sz="2400" dirty="0" smtClean="0"/>
              <a:t>S</a:t>
            </a:r>
            <a:r>
              <a:rPr lang="en-US" sz="2400" dirty="0" smtClean="0"/>
              <a:t>e</a:t>
            </a:r>
            <a:r>
              <a:rPr lang="en" sz="2400" dirty="0" smtClean="0"/>
              <a:t>cond Consideration &amp; Amendment Process</a:t>
            </a:r>
          </a:p>
          <a:p>
            <a:pPr marL="457200" lvl="0" indent="-228600">
              <a:spcBef>
                <a:spcPts val="0"/>
              </a:spcBef>
            </a:pPr>
            <a:r>
              <a:rPr lang="en" sz="2400" dirty="0" smtClean="0"/>
              <a:t>Appropriations Committee</a:t>
            </a:r>
          </a:p>
          <a:p>
            <a:pPr marL="457200" lvl="0" indent="-228600">
              <a:spcBef>
                <a:spcPts val="0"/>
              </a:spcBef>
            </a:pPr>
            <a:r>
              <a:rPr lang="en" sz="2400" dirty="0" smtClean="0"/>
              <a:t>Third Consideration &amp; Final Passage</a:t>
            </a:r>
            <a:endParaRPr lang="en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cap="small" dirty="0" smtClean="0"/>
              <a:t>What Bill didn’t tell you…</a:t>
            </a:r>
            <a:endParaRPr lang="en" b="1" cap="small" dirty="0"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1165475" y="1673975"/>
            <a:ext cx="2403599" cy="489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Committees</a:t>
            </a:r>
            <a:endParaRPr lang="en" b="1" dirty="0"/>
          </a:p>
          <a:p>
            <a:pPr lvl="0">
              <a:spcBef>
                <a:spcPts val="0"/>
              </a:spcBef>
              <a:buNone/>
            </a:pPr>
            <a:endParaRPr lang="en" dirty="0" smtClean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H</a:t>
            </a:r>
            <a:r>
              <a:rPr lang="en-US" dirty="0" smtClean="0"/>
              <a:t>e</a:t>
            </a:r>
            <a:r>
              <a:rPr lang="en" dirty="0" smtClean="0"/>
              <a:t>arings vs. Voting Meetings</a:t>
            </a:r>
          </a:p>
          <a:p>
            <a:pPr lv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Appropriations</a:t>
            </a:r>
          </a:p>
          <a:p>
            <a:pPr lv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Re-referrals</a:t>
            </a:r>
            <a:endParaRPr lang="en" dirty="0"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3692249" y="1673975"/>
            <a:ext cx="2403599" cy="489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Rules</a:t>
            </a:r>
            <a:endParaRPr lang="en" b="1" dirty="0"/>
          </a:p>
          <a:p>
            <a:pPr lvl="0">
              <a:spcBef>
                <a:spcPts val="0"/>
              </a:spcBef>
              <a:buNone/>
            </a:pPr>
            <a:endParaRPr lang="en" dirty="0" smtClean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Constitution</a:t>
            </a:r>
          </a:p>
          <a:p>
            <a:pPr lv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Rules of the Senate</a:t>
            </a:r>
          </a:p>
          <a:p>
            <a:pPr lv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Rules of the House </a:t>
            </a:r>
            <a:endParaRPr lang="en"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3"/>
          </p:nvPr>
        </p:nvSpPr>
        <p:spPr>
          <a:xfrm>
            <a:off x="6219023" y="1673975"/>
            <a:ext cx="2403599" cy="489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Leadership</a:t>
            </a:r>
            <a:endParaRPr lang="en" b="1" dirty="0"/>
          </a:p>
          <a:p>
            <a:pPr lvl="0" rtl="0">
              <a:spcBef>
                <a:spcPts val="0"/>
              </a:spcBef>
              <a:buNone/>
            </a:pPr>
            <a:endParaRPr lang="en" dirty="0" smtClean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Calendar </a:t>
            </a:r>
          </a:p>
          <a:p>
            <a:pPr lvl="0" rtl="0">
              <a:spcBef>
                <a:spcPts val="0"/>
              </a:spcBef>
              <a:buNone/>
            </a:pPr>
            <a:endParaRPr lang="en" dirty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Committee Influence </a:t>
            </a:r>
          </a:p>
          <a:p>
            <a:pPr lvl="0" rtl="0">
              <a:spcBef>
                <a:spcPts val="0"/>
              </a:spcBef>
              <a:buNone/>
            </a:pPr>
            <a:endParaRPr lang="en" dirty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Caucus 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34572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-274580" y="2204575"/>
            <a:ext cx="2448899" cy="2448899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ctrTitle" idx="4294967295"/>
          </p:nvPr>
        </p:nvSpPr>
        <p:spPr>
          <a:xfrm>
            <a:off x="2430050" y="2655750"/>
            <a:ext cx="6028199" cy="1546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dirty="0" smtClean="0"/>
              <a:t>And if Bill is one of the lucky ones…</a:t>
            </a:r>
            <a:endParaRPr lang="en" sz="4800" dirty="0"/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4294967295"/>
          </p:nvPr>
        </p:nvSpPr>
        <p:spPr>
          <a:xfrm>
            <a:off x="2430050" y="4418759"/>
            <a:ext cx="6028199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 smtClean="0"/>
              <a:t>He’ll wait in line with all the other bills for the Governor to </a:t>
            </a:r>
            <a:r>
              <a:rPr lang="en" sz="2400" b="1" dirty="0" smtClean="0"/>
              <a:t>Sign </a:t>
            </a:r>
            <a:r>
              <a:rPr lang="en" sz="2400" dirty="0" smtClean="0"/>
              <a:t>or </a:t>
            </a:r>
            <a:r>
              <a:rPr lang="en" sz="2400" b="1" dirty="0" smtClean="0"/>
              <a:t>Veto</a:t>
            </a:r>
            <a:endParaRPr lang="en" sz="2400" dirty="0"/>
          </a:p>
        </p:txBody>
      </p:sp>
      <p:pic>
        <p:nvPicPr>
          <p:cNvPr id="2050" name="Picture 2" descr="http://pngimg.com/upload/pen_PNG74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5585">
            <a:off x="-159729" y="2975186"/>
            <a:ext cx="2219197" cy="90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165474" y="1600200"/>
            <a:ext cx="33069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Governor </a:t>
            </a:r>
            <a:endParaRPr lang="en" b="1" dirty="0"/>
          </a:p>
          <a:p>
            <a:pPr lvl="0">
              <a:spcBef>
                <a:spcPts val="0"/>
              </a:spcBef>
              <a:buNone/>
            </a:pPr>
            <a:endParaRPr lang="en" dirty="0" smtClean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Policy Direction</a:t>
            </a:r>
          </a:p>
          <a:p>
            <a:pPr lv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Role of Staff</a:t>
            </a:r>
            <a:endParaRPr lang="en" dirty="0"/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cap="small" dirty="0" smtClean="0"/>
              <a:t>Role of the Administration </a:t>
            </a:r>
            <a:endParaRPr lang="en" b="1" cap="small" dirty="0"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671569" y="1600200"/>
            <a:ext cx="33069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Departments &amp; Agencies </a:t>
            </a:r>
            <a:endParaRPr lang="en" b="1" dirty="0"/>
          </a:p>
          <a:p>
            <a:pPr lvl="0">
              <a:spcBef>
                <a:spcPts val="0"/>
              </a:spcBef>
              <a:buNone/>
            </a:pPr>
            <a:endParaRPr lang="en" dirty="0" smtClean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Oversight</a:t>
            </a:r>
          </a:p>
          <a:p>
            <a:pPr lv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Implementation</a:t>
            </a:r>
          </a:p>
          <a:p>
            <a:pPr lv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Information </a:t>
            </a:r>
          </a:p>
          <a:p>
            <a:pPr lv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Regulatory Impact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cap="small" dirty="0" smtClean="0"/>
              <a:t>Relationships </a:t>
            </a:r>
            <a:endParaRPr lang="en" cap="small" dirty="0"/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Bill didn’t have to wait so long…</a:t>
            </a:r>
            <a:endParaRPr lang="en" dirty="0"/>
          </a:p>
        </p:txBody>
      </p:sp>
      <p:sp>
        <p:nvSpPr>
          <p:cNvPr id="85" name="Shape 85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dirty="0" smtClean="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lang="en" sz="3000" dirty="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11490036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403</Words>
  <Application>Microsoft Office PowerPoint</Application>
  <PresentationFormat>On-screen Show (4:3)</PresentationFormat>
  <Paragraphs>129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Quicksand</vt:lpstr>
      <vt:lpstr>Arial</vt:lpstr>
      <vt:lpstr>Eleanor template</vt:lpstr>
      <vt:lpstr>Schoolhouse Rock!…it’s time for an intervention</vt:lpstr>
      <vt:lpstr>Hi there!</vt:lpstr>
      <vt:lpstr>Wondering what’s gonna happen?</vt:lpstr>
      <vt:lpstr>Legislative Process</vt:lpstr>
      <vt:lpstr>I’m just a bill…yes, I’m only a bill…and I’m sitting here on Capitol Hill</vt:lpstr>
      <vt:lpstr>What Bill didn’t tell you…</vt:lpstr>
      <vt:lpstr>And if Bill is one of the lucky ones…</vt:lpstr>
      <vt:lpstr>Role of the Administration </vt:lpstr>
      <vt:lpstr>Relationships </vt:lpstr>
      <vt:lpstr>Making, Keeping and Growing Your Relationships</vt:lpstr>
      <vt:lpstr>PowerPoint Presentation</vt:lpstr>
      <vt:lpstr>Advocacy </vt:lpstr>
      <vt:lpstr>Issues Management </vt:lpstr>
      <vt:lpstr>Lobbying Vs. Campaigning 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Schoolhouse Rock…it’s time for an intervention</dc:title>
  <dc:creator>Sarah Copley</dc:creator>
  <cp:lastModifiedBy>Sarah Copley</cp:lastModifiedBy>
  <cp:revision>21</cp:revision>
  <dcterms:modified xsi:type="dcterms:W3CDTF">2016-04-14T18:52:42Z</dcterms:modified>
</cp:coreProperties>
</file>